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Heebo Light" pitchFamily="2" charset="-79"/>
      <p:regular r:id="rId13"/>
    </p:embeddedFont>
    <p:embeddedFont>
      <p:font typeface="Montserrat" panose="00000500000000000000" pitchFamily="2" charset="0"/>
      <p:regular r:id="rId14"/>
      <p:bold r:id="rId15"/>
      <p:italic r:id="rId16"/>
      <p:boldItalic r:id="rId17"/>
    </p:embeddedFont>
  </p:embeddedFontLst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A2C"/>
    <a:srgbClr val="003960"/>
    <a:srgbClr val="002B60"/>
    <a:srgbClr val="070060"/>
    <a:srgbClr val="5141C7"/>
    <a:srgbClr val="4050C8"/>
    <a:srgbClr val="4D44C4"/>
    <a:srgbClr val="1C11F7"/>
    <a:srgbClr val="4C3ACE"/>
    <a:srgbClr val="627E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0024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1120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Въведение в балансираните и двоичните дървета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777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Този материал обхваща основите на двоичните дървета. Ще обсъдим важността на балансирането. Ще разгледаме ползите за производителността.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EB1FB6-15C8-AF3D-8C7B-33024F936CF4}"/>
              </a:ext>
            </a:extLst>
          </p:cNvPr>
          <p:cNvSpPr/>
          <p:nvPr/>
        </p:nvSpPr>
        <p:spPr>
          <a:xfrm>
            <a:off x="12832422" y="7767263"/>
            <a:ext cx="1695236" cy="369870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2792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Заключение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7686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Балансираните двоични дървета са важни за ефективно управление на данни.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45781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Разбирането им е ключово за разработването на високопроизводителни приложения.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43877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Изборът на подходящо дърво зависи от нуждите на проекта.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C6D6F-C041-E279-AE56-9D0A856172A9}"/>
              </a:ext>
            </a:extLst>
          </p:cNvPr>
          <p:cNvSpPr/>
          <p:nvPr/>
        </p:nvSpPr>
        <p:spPr>
          <a:xfrm>
            <a:off x="12832422" y="7767263"/>
            <a:ext cx="1695236" cy="369870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24615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Основни понятия при двоичните дървета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Възел (Node)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Възелът е основен елемент. Той съдържа ключ, данни и указатели към деца.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Корен (Root)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Коренът е главният възел. Той е отправната точка на дървото.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Лист (Leaf)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Листът е възел без деца. Той представлява крайния елемент.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E2FAC2-96C8-0B04-13EA-C12424BF1661}"/>
              </a:ext>
            </a:extLst>
          </p:cNvPr>
          <p:cNvSpPr/>
          <p:nvPr/>
        </p:nvSpPr>
        <p:spPr>
          <a:xfrm>
            <a:off x="12832422" y="7767263"/>
            <a:ext cx="1695236" cy="369870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70253"/>
            <a:ext cx="74183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Типове двоични дървета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119193"/>
            <a:ext cx="3664863" cy="3128129"/>
          </a:xfrm>
          <a:prstGeom prst="roundRect">
            <a:avLst>
              <a:gd name="adj" fmla="val 304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bg-BG"/>
          </a:p>
        </p:txBody>
      </p:sp>
      <p:sp>
        <p:nvSpPr>
          <p:cNvPr id="5" name="Text 2"/>
          <p:cNvSpPr/>
          <p:nvPr/>
        </p:nvSpPr>
        <p:spPr>
          <a:xfrm>
            <a:off x="1028224" y="2353628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Двоично дърво за търсене (BST)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198376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Има свойство на подреденост. Лявото поддърво е по-малко, дясното – по-голямо от корена.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119193"/>
            <a:ext cx="3664863" cy="3128129"/>
          </a:xfrm>
          <a:prstGeom prst="roundRect">
            <a:avLst>
              <a:gd name="adj" fmla="val 304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bg-BG"/>
          </a:p>
        </p:txBody>
      </p:sp>
      <p:sp>
        <p:nvSpPr>
          <p:cNvPr id="8" name="Text 5"/>
          <p:cNvSpPr/>
          <p:nvPr/>
        </p:nvSpPr>
        <p:spPr>
          <a:xfrm>
            <a:off x="4919901" y="2353628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Пълно двоично дърво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198376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Всички нива са запълнени. Последното е запълнено отляво надясно.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74137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bg-BG"/>
          </a:p>
        </p:txBody>
      </p:sp>
      <p:sp>
        <p:nvSpPr>
          <p:cNvPr id="11" name="Text 8"/>
          <p:cNvSpPr/>
          <p:nvPr/>
        </p:nvSpPr>
        <p:spPr>
          <a:xfrm>
            <a:off x="1028224" y="5708571"/>
            <a:ext cx="40559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Съвършено двоично дърво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198989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Всички вътрешни възли имат две деца. Всички листа са на едно ниво.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8784" y="589240"/>
            <a:ext cx="7646432" cy="2005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Балансирани двоични дървета: Дефиниции и видове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784" y="2915722"/>
            <a:ext cx="1069658" cy="157484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39315" y="3129558"/>
            <a:ext cx="267438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AVL дървета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2139315" y="3592116"/>
            <a:ext cx="6255901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Самобалансиращо се дърво. Разликата във височините е най-много 1.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784" y="4490561"/>
            <a:ext cx="1069658" cy="157484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39315" y="4704398"/>
            <a:ext cx="3392805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Червено-черни дървета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2139315" y="5166955"/>
            <a:ext cx="6255901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Самобалансиращо се дърво. Използва цветове за поддържане на баланса.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784" y="6065401"/>
            <a:ext cx="1069658" cy="157484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39315" y="6279237"/>
            <a:ext cx="267438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B-дървета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2139315" y="6741795"/>
            <a:ext cx="6255901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Оптимизирани за системи, които четат големи блокове данни.</a:t>
            </a:r>
            <a:endParaRPr lang="en-US" sz="1650" dirty="0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4942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Операции върху двоични дървета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807143"/>
            <a:ext cx="566976" cy="566976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807143"/>
            <a:ext cx="566976" cy="56697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4600932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Търсене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793790" y="5091351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Ефективно търсене на възел със зададен ключ.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3807143"/>
            <a:ext cx="566976" cy="566976"/>
          </a:xfrm>
          <a:prstGeom prst="rect">
            <a:avLst/>
          </a:prstGeom>
        </p:spPr>
      </p:pic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3807143"/>
            <a:ext cx="566976" cy="566976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3425904" y="4600932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Вмъкване</a:t>
            </a:r>
            <a:endParaRPr lang="en-US" sz="2200" dirty="0"/>
          </a:p>
        </p:txBody>
      </p:sp>
      <p:sp>
        <p:nvSpPr>
          <p:cNvPr id="11" name="Text 4"/>
          <p:cNvSpPr/>
          <p:nvPr/>
        </p:nvSpPr>
        <p:spPr>
          <a:xfrm>
            <a:off x="3425904" y="5091351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Добавяне на нов възел, запазвайки структурата.</a:t>
            </a:r>
            <a:endParaRPr lang="en-US" sz="1750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3807143"/>
            <a:ext cx="566976" cy="566976"/>
          </a:xfrm>
          <a:prstGeom prst="rect">
            <a:avLst/>
          </a:prstGeom>
        </p:spPr>
      </p:pic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3807143"/>
            <a:ext cx="566976" cy="566976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6058138" y="4600932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Изтриване</a:t>
            </a:r>
            <a:endParaRPr lang="en-US" sz="2200" dirty="0"/>
          </a:p>
        </p:txBody>
      </p:sp>
      <p:sp>
        <p:nvSpPr>
          <p:cNvPr id="15" name="Text 6"/>
          <p:cNvSpPr/>
          <p:nvPr/>
        </p:nvSpPr>
        <p:spPr>
          <a:xfrm>
            <a:off x="6058138" y="5091351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Премахване на възел, запазвайки структурата.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9254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Предимства на балансираните дървета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054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bg-BG"/>
          </a:p>
        </p:txBody>
      </p:sp>
      <p:sp>
        <p:nvSpPr>
          <p:cNvPr id="5" name="Text 2"/>
          <p:cNvSpPr/>
          <p:nvPr/>
        </p:nvSpPr>
        <p:spPr>
          <a:xfrm>
            <a:off x="6365260" y="334791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305413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Ефективност при търсене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4150162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Гарантирано O(log n) време за търсене, вмъкване и изтриване.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3054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bg-BG"/>
          </a:p>
        </p:txBody>
      </p:sp>
      <p:sp>
        <p:nvSpPr>
          <p:cNvPr id="9" name="Text 6"/>
          <p:cNvSpPr/>
          <p:nvPr/>
        </p:nvSpPr>
        <p:spPr>
          <a:xfrm>
            <a:off x="10256937" y="334791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305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Предвидимост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795832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Балансирането гарантира, че операциите няма да отнемат много време.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7208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bg-BG"/>
          </a:p>
        </p:txBody>
      </p:sp>
      <p:sp>
        <p:nvSpPr>
          <p:cNvPr id="13" name="Text 10"/>
          <p:cNvSpPr/>
          <p:nvPr/>
        </p:nvSpPr>
        <p:spPr>
          <a:xfrm>
            <a:off x="6365260" y="576333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7208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Приложимост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21125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Подходящи за структури, където често се извършват операции по търсене.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C4F513-C861-4E72-3102-29151EDDDE06}"/>
              </a:ext>
            </a:extLst>
          </p:cNvPr>
          <p:cNvSpPr/>
          <p:nvPr/>
        </p:nvSpPr>
        <p:spPr>
          <a:xfrm>
            <a:off x="12832422" y="7767263"/>
            <a:ext cx="1695236" cy="369870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326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Небалансирани дървета: Проблеми и последствия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200394" y="4442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Най-лош случай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932640"/>
            <a:ext cx="42418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Може да се превърне в свързан списък, води до O(n) време.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3224451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274231" y="4766905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bg-BG"/>
          </a:p>
        </p:txBody>
      </p:sp>
      <p:sp>
        <p:nvSpPr>
          <p:cNvPr id="7" name="Text 4"/>
          <p:cNvSpPr/>
          <p:nvPr/>
        </p:nvSpPr>
        <p:spPr>
          <a:xfrm>
            <a:off x="5430083" y="4890849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9481304" y="34442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Поддръжка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481304" y="3934658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Трудно е да се поддържа ефективността при чести промени.</a:t>
            </a:r>
            <a:endParaRPr lang="en-US" sz="17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258" y="3224451"/>
            <a:ext cx="3651885" cy="3651885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7910393" y="3244810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bg-BG"/>
          </a:p>
        </p:txBody>
      </p:sp>
      <p:sp>
        <p:nvSpPr>
          <p:cNvPr id="12" name="Text 8"/>
          <p:cNvSpPr/>
          <p:nvPr/>
        </p:nvSpPr>
        <p:spPr>
          <a:xfrm>
            <a:off x="8066246" y="3368754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9481304" y="5440204"/>
            <a:ext cx="34010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Примери за проблеми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9481304" y="5930622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Намалена производителност на приложения.</a:t>
            </a:r>
            <a:endParaRPr lang="en-US" sz="17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258" y="3224451"/>
            <a:ext cx="3651885" cy="3651885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7910393" y="6288881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bg-BG"/>
          </a:p>
        </p:txBody>
      </p:sp>
      <p:sp>
        <p:nvSpPr>
          <p:cNvPr id="17" name="Text 12"/>
          <p:cNvSpPr/>
          <p:nvPr/>
        </p:nvSpPr>
        <p:spPr>
          <a:xfrm>
            <a:off x="8066246" y="6412825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000" dirty="0"/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9425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Приложения на балансираните и двоичните дървета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3160752"/>
            <a:ext cx="30480" cy="4374475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bg-BG"/>
          </a:p>
        </p:txBody>
      </p:sp>
      <p:sp>
        <p:nvSpPr>
          <p:cNvPr id="5" name="Shape 2"/>
          <p:cNvSpPr/>
          <p:nvPr/>
        </p:nvSpPr>
        <p:spPr>
          <a:xfrm>
            <a:off x="6760012" y="3655814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bg-BG"/>
          </a:p>
        </p:txBody>
      </p:sp>
      <p:sp>
        <p:nvSpPr>
          <p:cNvPr id="6" name="Shape 3"/>
          <p:cNvSpPr/>
          <p:nvPr/>
        </p:nvSpPr>
        <p:spPr>
          <a:xfrm>
            <a:off x="6280190" y="341590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bg-BG"/>
          </a:p>
        </p:txBody>
      </p:sp>
      <p:sp>
        <p:nvSpPr>
          <p:cNvPr id="7" name="Text 4"/>
          <p:cNvSpPr/>
          <p:nvPr/>
        </p:nvSpPr>
        <p:spPr>
          <a:xfrm>
            <a:off x="6365260" y="345840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3387566"/>
            <a:ext cx="33182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Индекси в бази данни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9411" y="3877985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Използват се за бързо търсене на записи в базата.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60012" y="518957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bg-BG"/>
          </a:p>
        </p:txBody>
      </p:sp>
      <p:sp>
        <p:nvSpPr>
          <p:cNvPr id="11" name="Shape 8"/>
          <p:cNvSpPr/>
          <p:nvPr/>
        </p:nvSpPr>
        <p:spPr>
          <a:xfrm>
            <a:off x="6280190" y="49496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bg-BG"/>
          </a:p>
        </p:txBody>
      </p:sp>
      <p:sp>
        <p:nvSpPr>
          <p:cNvPr id="12" name="Text 9"/>
          <p:cNvSpPr/>
          <p:nvPr/>
        </p:nvSpPr>
        <p:spPr>
          <a:xfrm>
            <a:off x="6365260" y="499217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669411" y="49213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Компилатори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669411" y="5411748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Представяне на изрази и синтактични дървета.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760012" y="672334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bg-BG"/>
          </a:p>
        </p:txBody>
      </p:sp>
      <p:sp>
        <p:nvSpPr>
          <p:cNvPr id="16" name="Shape 13"/>
          <p:cNvSpPr/>
          <p:nvPr/>
        </p:nvSpPr>
        <p:spPr>
          <a:xfrm>
            <a:off x="6280190" y="64834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bg-BG"/>
          </a:p>
        </p:txBody>
      </p:sp>
      <p:sp>
        <p:nvSpPr>
          <p:cNvPr id="17" name="Text 14"/>
          <p:cNvSpPr/>
          <p:nvPr/>
        </p:nvSpPr>
        <p:spPr>
          <a:xfrm>
            <a:off x="6365260" y="652593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669411" y="6455093"/>
            <a:ext cx="34192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Операционни системи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669411" y="6945511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Управление на файлови системи.</a:t>
            </a:r>
            <a:endParaRPr lang="en-US" sz="17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9A14B8-0CBC-2AC4-A394-111CADEE2686}"/>
              </a:ext>
            </a:extLst>
          </p:cNvPr>
          <p:cNvSpPr/>
          <p:nvPr/>
        </p:nvSpPr>
        <p:spPr>
          <a:xfrm>
            <a:off x="12832422" y="7767263"/>
            <a:ext cx="1695236" cy="369870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2762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Реализация и анализ на сложността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685342"/>
            <a:ext cx="7556421" cy="2616518"/>
          </a:xfrm>
          <a:prstGeom prst="roundRect">
            <a:avLst>
              <a:gd name="adj" fmla="val 364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bg-BG"/>
          </a:p>
        </p:txBody>
      </p:sp>
      <p:sp>
        <p:nvSpPr>
          <p:cNvPr id="5" name="Shape 2"/>
          <p:cNvSpPr/>
          <p:nvPr/>
        </p:nvSpPr>
        <p:spPr>
          <a:xfrm>
            <a:off x="801410" y="3692962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bg-BG"/>
          </a:p>
        </p:txBody>
      </p:sp>
      <p:sp>
        <p:nvSpPr>
          <p:cNvPr id="6" name="Text 3"/>
          <p:cNvSpPr/>
          <p:nvPr/>
        </p:nvSpPr>
        <p:spPr>
          <a:xfrm>
            <a:off x="1028462" y="3836670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Операция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917508" y="3836670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BST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02743" y="3836670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AVL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687979" y="3836670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Red-Black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01410" y="4343281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bg-BG"/>
          </a:p>
        </p:txBody>
      </p:sp>
      <p:sp>
        <p:nvSpPr>
          <p:cNvPr id="11" name="Text 8"/>
          <p:cNvSpPr/>
          <p:nvPr/>
        </p:nvSpPr>
        <p:spPr>
          <a:xfrm>
            <a:off x="1028462" y="4486989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Търсене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917508" y="4486989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O(n)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743" y="4486989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O(log n)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687979" y="4486989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O(log n)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801410" y="499360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bg-BG"/>
          </a:p>
        </p:txBody>
      </p:sp>
      <p:sp>
        <p:nvSpPr>
          <p:cNvPr id="16" name="Text 13"/>
          <p:cNvSpPr/>
          <p:nvPr/>
        </p:nvSpPr>
        <p:spPr>
          <a:xfrm>
            <a:off x="1028462" y="5137309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Вмъкване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2917508" y="5137309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O(n)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4802743" y="5137309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O(log n)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6687979" y="5137309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O(log n)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801410" y="5643920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bg-BG"/>
          </a:p>
        </p:txBody>
      </p:sp>
      <p:sp>
        <p:nvSpPr>
          <p:cNvPr id="21" name="Text 18"/>
          <p:cNvSpPr/>
          <p:nvPr/>
        </p:nvSpPr>
        <p:spPr>
          <a:xfrm>
            <a:off x="1028462" y="5787628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Изтриване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2917508" y="5787628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O(n)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4802743" y="5787628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O(log n)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6687979" y="5787628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O(log n)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441</Words>
  <Application>Microsoft Office PowerPoint</Application>
  <PresentationFormat>Custom</PresentationFormat>
  <Paragraphs>91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Montserrat</vt:lpstr>
      <vt:lpstr>Heebo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Ибраим А. Емин</cp:lastModifiedBy>
  <cp:revision>2</cp:revision>
  <dcterms:created xsi:type="dcterms:W3CDTF">2025-03-04T21:38:38Z</dcterms:created>
  <dcterms:modified xsi:type="dcterms:W3CDTF">2025-03-04T21:44:08Z</dcterms:modified>
</cp:coreProperties>
</file>